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5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828EB5-3321-4F32-910F-F45602291B4E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00C034-FFA9-40F3-B5CE-389E78E1520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www.youtube.com/watch?v=KmgR6vIBFI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92080" y="2276872"/>
            <a:ext cx="3523928" cy="3024336"/>
          </a:xfrm>
        </p:spPr>
        <p:txBody>
          <a:bodyPr>
            <a:normAutofit/>
          </a:bodyPr>
          <a:lstStyle/>
          <a:p>
            <a:r>
              <a:rPr lang="nl-NL" dirty="0" smtClean="0"/>
              <a:t>Bs.2+3:</a:t>
            </a:r>
            <a:br>
              <a:rPr lang="nl-NL" dirty="0" smtClean="0"/>
            </a:br>
            <a:r>
              <a:rPr lang="nl-NL" dirty="0" smtClean="0"/>
              <a:t>Microscoop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Microscopie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1944216" cy="1057672"/>
          </a:xfrm>
        </p:spPr>
        <p:txBody>
          <a:bodyPr>
            <a:normAutofit/>
          </a:bodyPr>
          <a:lstStyle/>
          <a:p>
            <a:r>
              <a:rPr lang="nl-NL" dirty="0" smtClean="0"/>
              <a:t>Thema 3</a:t>
            </a:r>
          </a:p>
          <a:p>
            <a:r>
              <a:rPr lang="nl-NL" dirty="0" smtClean="0"/>
              <a:t>Organen en cellen</a:t>
            </a:r>
            <a:endParaRPr lang="nl-NL" dirty="0"/>
          </a:p>
        </p:txBody>
      </p:sp>
      <p:pic>
        <p:nvPicPr>
          <p:cNvPr id="12290" name="Picture 2" descr="http://www.podcastscience.fm/wp-content/uploads/2013/11/microsco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104456" cy="531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gebruik je de microscoop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4. Opruimen</a:t>
            </a:r>
          </a:p>
          <a:p>
            <a:r>
              <a:rPr lang="nl-NL" dirty="0" smtClean="0"/>
              <a:t>Draai het kleinste objectief voor het preparaat</a:t>
            </a:r>
          </a:p>
          <a:p>
            <a:r>
              <a:rPr lang="nl-NL" dirty="0" smtClean="0"/>
              <a:t>Draai de tafel helemaal omlaag</a:t>
            </a:r>
          </a:p>
          <a:p>
            <a:r>
              <a:rPr lang="nl-NL" dirty="0" smtClean="0"/>
              <a:t>Doe het lampje uit.</a:t>
            </a:r>
          </a:p>
          <a:p>
            <a:r>
              <a:rPr lang="nl-NL" dirty="0" smtClean="0"/>
              <a:t>Haal het preparaat van de tafel en lever het in of maak de glaasjes schoon.</a:t>
            </a:r>
          </a:p>
          <a:p>
            <a:r>
              <a:rPr lang="nl-NL" dirty="0" smtClean="0"/>
              <a:t>Zet de microscoop terug in de kast.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http://telemasters.nl/image/cache/data/microscopen/byo_263021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93096"/>
            <a:ext cx="2304256" cy="2304256"/>
          </a:xfrm>
          <a:prstGeom prst="rect">
            <a:avLst/>
          </a:prstGeom>
          <a:noFill/>
        </p:spPr>
      </p:pic>
      <p:pic>
        <p:nvPicPr>
          <p:cNvPr id="10242" name="Picture 2" descr="http://www.ed.nl/polopoly_fs/1.2052102.1350492214!/image/image.JPG_gen/derivatives/landscape_800_600/image-2052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4021" y="1556792"/>
            <a:ext cx="3264363" cy="244827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4130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Verschillende soorten microscopen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Microscoop kan beelden vergroten</a:t>
            </a:r>
          </a:p>
          <a:p>
            <a:pPr>
              <a:buNone/>
            </a:pPr>
            <a:r>
              <a:rPr lang="nl-NL" dirty="0" smtClean="0"/>
              <a:t>Er zijn verschillende soorten:</a:t>
            </a:r>
          </a:p>
          <a:p>
            <a:r>
              <a:rPr lang="nl-NL" dirty="0" err="1" smtClean="0"/>
              <a:t>Electronen</a:t>
            </a:r>
            <a:r>
              <a:rPr lang="nl-NL" dirty="0" smtClean="0"/>
              <a:t> microscoop: vergroting tot ongeveer 1000000x</a:t>
            </a:r>
          </a:p>
          <a:p>
            <a:r>
              <a:rPr lang="nl-NL" dirty="0" smtClean="0"/>
              <a:t>Lichtmicroscoop: vergroting tot ongeveer 600x</a:t>
            </a:r>
          </a:p>
          <a:p>
            <a:pPr>
              <a:buNone/>
            </a:pPr>
            <a:r>
              <a:rPr lang="nl-NL" dirty="0" smtClean="0"/>
              <a:t>	(op school maximaal 400x)</a:t>
            </a:r>
            <a:endParaRPr lang="nl-NL" dirty="0"/>
          </a:p>
        </p:txBody>
      </p:sp>
      <p:pic>
        <p:nvPicPr>
          <p:cNvPr id="10244" name="Picture 4" descr="http://www.10voorbiologie.nl/afbfczw/H%2010%20ontwikkeling%20vh%20biol%20denken/10_2_21%20chloropla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484784"/>
            <a:ext cx="1736626" cy="1379604"/>
          </a:xfrm>
          <a:prstGeom prst="rect">
            <a:avLst/>
          </a:prstGeom>
          <a:noFill/>
        </p:spPr>
      </p:pic>
      <p:pic>
        <p:nvPicPr>
          <p:cNvPr id="10248" name="Picture 8" descr="http://www.orga-architect.nl/orga2015/wp-content/uploads/2015/11/Biomimicry-006.jpg"/>
          <p:cNvPicPr>
            <a:picLocks noChangeAspect="1" noChangeArrowheads="1"/>
          </p:cNvPicPr>
          <p:nvPr/>
        </p:nvPicPr>
        <p:blipFill>
          <a:blip r:embed="rId5" cstate="print"/>
          <a:srcRect r="74170"/>
          <a:stretch>
            <a:fillRect/>
          </a:stretch>
        </p:blipFill>
        <p:spPr bwMode="auto">
          <a:xfrm>
            <a:off x="7343800" y="3789040"/>
            <a:ext cx="1800200" cy="2903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Licht microscoop</a:t>
            </a:r>
            <a:endParaRPr lang="nl-NL" dirty="0"/>
          </a:p>
        </p:txBody>
      </p:sp>
      <p:pic>
        <p:nvPicPr>
          <p:cNvPr id="96258" name="Picture 2" descr="http://bioonline.weebly.com/uploads/1/3/8/7/13871240/1354883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050168"/>
            <a:ext cx="3744416" cy="4807832"/>
          </a:xfrm>
          <a:prstGeom prst="rect">
            <a:avLst/>
          </a:prstGeom>
          <a:noFill/>
        </p:spPr>
      </p:pic>
      <p:cxnSp>
        <p:nvCxnSpPr>
          <p:cNvPr id="6" name="Rechte verbindingslijn met pijl 5"/>
          <p:cNvCxnSpPr/>
          <p:nvPr/>
        </p:nvCxnSpPr>
        <p:spPr>
          <a:xfrm flipV="1">
            <a:off x="6444208" y="4437112"/>
            <a:ext cx="0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V="1">
            <a:off x="6444208" y="3284984"/>
            <a:ext cx="0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 flipV="1">
            <a:off x="5004048" y="2276872"/>
            <a:ext cx="1368152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3923928" y="1700808"/>
            <a:ext cx="936104" cy="5760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oog</a:t>
            </a:r>
            <a:endParaRPr lang="nl-NL" dirty="0"/>
          </a:p>
        </p:txBody>
      </p:sp>
      <p:cxnSp>
        <p:nvCxnSpPr>
          <p:cNvPr id="15" name="Rechte verbindingslijn met pijl 14"/>
          <p:cNvCxnSpPr/>
          <p:nvPr/>
        </p:nvCxnSpPr>
        <p:spPr>
          <a:xfrm flipH="1" flipV="1">
            <a:off x="4572000" y="2060848"/>
            <a:ext cx="360041" cy="216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835696" y="5517232"/>
            <a:ext cx="144016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lampje</a:t>
            </a:r>
            <a:endParaRPr lang="nl-NL" b="1" dirty="0"/>
          </a:p>
        </p:txBody>
      </p:sp>
      <p:sp>
        <p:nvSpPr>
          <p:cNvPr id="18" name="Tekstvak 17"/>
          <p:cNvSpPr txBox="1"/>
          <p:nvPr/>
        </p:nvSpPr>
        <p:spPr>
          <a:xfrm>
            <a:off x="6804248" y="2852936"/>
            <a:ext cx="93610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spiegel</a:t>
            </a:r>
            <a:endParaRPr lang="nl-NL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1187624" y="2420888"/>
            <a:ext cx="273630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Lens (oculair): vergroting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1187624" y="3933056"/>
            <a:ext cx="288032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Lens </a:t>
            </a:r>
            <a:r>
              <a:rPr lang="nl-NL" b="1" dirty="0" smtClean="0"/>
              <a:t>(</a:t>
            </a:r>
            <a:r>
              <a:rPr lang="nl-NL" b="1" dirty="0" err="1" smtClean="0"/>
              <a:t>bjectief</a:t>
            </a:r>
            <a:r>
              <a:rPr lang="nl-NL" b="1" dirty="0" smtClean="0"/>
              <a:t> ): vergroting</a:t>
            </a:r>
            <a:endParaRPr lang="nl-NL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1115616" y="4653136"/>
            <a:ext cx="252028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Voorwerp (preparaat)</a:t>
            </a:r>
            <a:endParaRPr lang="nl-NL" b="1" dirty="0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6372200" y="3068960"/>
            <a:ext cx="216024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>
            <a:stCxn id="17" idx="3"/>
          </p:cNvCxnSpPr>
          <p:nvPr/>
        </p:nvCxnSpPr>
        <p:spPr>
          <a:xfrm>
            <a:off x="3275856" y="5701898"/>
            <a:ext cx="3024336" cy="1033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V="1">
            <a:off x="3635896" y="4725144"/>
            <a:ext cx="2736304" cy="1440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4067944" y="4149080"/>
            <a:ext cx="2232248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 flipV="1">
            <a:off x="3923928" y="2420888"/>
            <a:ext cx="1008112" cy="1440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 flipH="1">
            <a:off x="6444208" y="3140968"/>
            <a:ext cx="432048" cy="720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al 35"/>
          <p:cNvSpPr/>
          <p:nvPr/>
        </p:nvSpPr>
        <p:spPr>
          <a:xfrm>
            <a:off x="4139952" y="1772816"/>
            <a:ext cx="504056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6779096" cy="980728"/>
          </a:xfrm>
        </p:spPr>
        <p:txBody>
          <a:bodyPr>
            <a:normAutofit/>
          </a:bodyPr>
          <a:lstStyle/>
          <a:p>
            <a:r>
              <a:rPr lang="nl-NL" dirty="0" smtClean="0"/>
              <a:t>Onderdelen microscoop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80312" y="1628800"/>
            <a:ext cx="1522512" cy="1972816"/>
          </a:xfrm>
        </p:spPr>
        <p:txBody>
          <a:bodyPr>
            <a:normAutofit/>
          </a:bodyPr>
          <a:lstStyle/>
          <a:p>
            <a:r>
              <a:rPr lang="nl-NL" sz="1800" dirty="0" smtClean="0">
                <a:hlinkClick r:id="rId2"/>
              </a:rPr>
              <a:t>https://www.youtube.com/watch?v=KmgR6vIBFI8</a:t>
            </a:r>
            <a:endParaRPr lang="nl-NL" sz="1800" dirty="0"/>
          </a:p>
        </p:txBody>
      </p:sp>
      <p:pic>
        <p:nvPicPr>
          <p:cNvPr id="15362" name="Picture 2" descr="http://www.biodesk.nl/practicum/antwoord-puzzel-microscoo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7228"/>
            <a:ext cx="7668344" cy="6070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Vergrotingen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Bovenste lens, bij je oog = oculair</a:t>
            </a:r>
          </a:p>
          <a:p>
            <a:r>
              <a:rPr lang="nl-NL" dirty="0" smtClean="0"/>
              <a:t>Onderste lens, bij de tafel = objectief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u="sng" dirty="0" smtClean="0"/>
              <a:t>totale vergroting </a:t>
            </a:r>
            <a:r>
              <a:rPr lang="nl-NL" dirty="0" smtClean="0"/>
              <a:t>bereken je zo: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>
                <a:solidFill>
                  <a:srgbClr val="FF0000"/>
                </a:solidFill>
              </a:rPr>
              <a:t>Vergroting oculair  </a:t>
            </a:r>
            <a:r>
              <a:rPr lang="nl-NL" sz="4400" b="1" dirty="0" smtClean="0">
                <a:solidFill>
                  <a:srgbClr val="FF0000"/>
                </a:solidFill>
              </a:rPr>
              <a:t>x</a:t>
            </a:r>
            <a:r>
              <a:rPr lang="nl-NL" b="1" dirty="0" smtClean="0">
                <a:solidFill>
                  <a:srgbClr val="FF0000"/>
                </a:solidFill>
              </a:rPr>
              <a:t>  vergroting objectief</a:t>
            </a:r>
          </a:p>
          <a:p>
            <a:pPr>
              <a:buNone/>
            </a:pPr>
            <a:r>
              <a:rPr lang="nl-NL" dirty="0" err="1" smtClean="0"/>
              <a:t>Bijvoorbeed</a:t>
            </a:r>
            <a:r>
              <a:rPr lang="nl-NL" dirty="0" smtClean="0"/>
              <a:t>:</a:t>
            </a:r>
          </a:p>
          <a:p>
            <a:pPr>
              <a:buNone/>
            </a:pPr>
            <a:r>
              <a:rPr lang="nl-NL" dirty="0" smtClean="0"/>
              <a:t>Oculair= 10x   objectief= 40x  </a:t>
            </a:r>
          </a:p>
          <a:p>
            <a:pPr>
              <a:buNone/>
            </a:pPr>
            <a:r>
              <a:rPr lang="nl-NL" dirty="0" smtClean="0"/>
              <a:t>totaal: (10 x 40 =)  400x vergroting</a:t>
            </a:r>
            <a:endParaRPr lang="nl-NL" dirty="0"/>
          </a:p>
        </p:txBody>
      </p:sp>
      <p:pic>
        <p:nvPicPr>
          <p:cNvPr id="16386" name="Picture 2" descr="http://www.webklik.nl/user_files/2010_10/178820/microscoo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24744"/>
            <a:ext cx="1593852" cy="2468092"/>
          </a:xfrm>
          <a:prstGeom prst="rect">
            <a:avLst/>
          </a:prstGeom>
          <a:noFill/>
        </p:spPr>
      </p:pic>
      <p:cxnSp>
        <p:nvCxnSpPr>
          <p:cNvPr id="6" name="Rechte verbindingslijn met pijl 5"/>
          <p:cNvCxnSpPr/>
          <p:nvPr/>
        </p:nvCxnSpPr>
        <p:spPr>
          <a:xfrm flipV="1">
            <a:off x="6444208" y="1268760"/>
            <a:ext cx="1080120" cy="72008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V="1">
            <a:off x="7020272" y="2276872"/>
            <a:ext cx="1008112" cy="2880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opdracht 7 + 8</a:t>
            </a:r>
            <a:br>
              <a:rPr lang="nl-NL" dirty="0" smtClean="0"/>
            </a:br>
            <a:r>
              <a:rPr lang="nl-NL" dirty="0" smtClean="0"/>
              <a:t>Ook het werkblad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Lees eerst basisstof 2</a:t>
            </a:r>
          </a:p>
          <a:p>
            <a:r>
              <a:rPr lang="nl-NL" sz="3200" dirty="0" smtClean="0"/>
              <a:t>Maak daarna opdracht 7 + werkblad </a:t>
            </a:r>
          </a:p>
          <a:p>
            <a:pPr>
              <a:buNone/>
            </a:pPr>
            <a:r>
              <a:rPr lang="nl-NL" sz="3200" dirty="0"/>
              <a:t>	</a:t>
            </a:r>
            <a:r>
              <a:rPr lang="nl-NL" sz="3200" dirty="0" smtClean="0"/>
              <a:t>en opdracht 8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gebruik je de microscoop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 smtClean="0"/>
              <a:t>1. Ophalen en neerzetten</a:t>
            </a:r>
          </a:p>
          <a:p>
            <a:r>
              <a:rPr lang="nl-NL" dirty="0" smtClean="0"/>
              <a:t>Pak hem vast bij statief en voet</a:t>
            </a:r>
          </a:p>
          <a:p>
            <a:r>
              <a:rPr lang="nl-NL" dirty="0" smtClean="0"/>
              <a:t>Zet hem met het statief naar je toe stevig op tafel (niet op je schrift of op iets anders).</a:t>
            </a:r>
          </a:p>
          <a:p>
            <a:r>
              <a:rPr lang="nl-NL" dirty="0" smtClean="0"/>
              <a:t>Til hem niet op als je aan het kijken bent.</a:t>
            </a:r>
            <a:endParaRPr lang="nl-NL" dirty="0"/>
          </a:p>
        </p:txBody>
      </p:sp>
      <p:pic>
        <p:nvPicPr>
          <p:cNvPr id="18434" name="Picture 2" descr="http://comps.canstockphoto.nl/can-stock-photo_csp8175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32856"/>
            <a:ext cx="285750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gebruik je de microscoop </a:t>
            </a:r>
            <a:br>
              <a:rPr lang="nl-NL" dirty="0" smtClean="0"/>
            </a:br>
            <a:r>
              <a:rPr lang="nl-NL" dirty="0" smtClean="0"/>
              <a:t>Bs.3: afb.10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5113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 smtClean="0"/>
              <a:t>2. Instellen</a:t>
            </a:r>
          </a:p>
          <a:p>
            <a:r>
              <a:rPr lang="nl-NL" dirty="0" smtClean="0"/>
              <a:t>Draai de tafel helemaal omlaag</a:t>
            </a:r>
          </a:p>
          <a:p>
            <a:r>
              <a:rPr lang="nl-NL" dirty="0" smtClean="0"/>
              <a:t>Draai het diafragma helemaal open</a:t>
            </a:r>
          </a:p>
          <a:p>
            <a:r>
              <a:rPr lang="nl-NL" dirty="0" smtClean="0"/>
              <a:t>Draai het kleinste objectief voor (4x, rood)</a:t>
            </a:r>
          </a:p>
          <a:p>
            <a:r>
              <a:rPr lang="nl-NL" dirty="0" smtClean="0"/>
              <a:t>Leg het preparaat in de klemmen/houder, boven het gaatje.</a:t>
            </a:r>
          </a:p>
          <a:p>
            <a:r>
              <a:rPr lang="nl-NL" dirty="0" smtClean="0"/>
              <a:t>Draai de tafel helemaal omhoog tot vlak bij het objectief. Kijk van opzij!</a:t>
            </a:r>
          </a:p>
          <a:p>
            <a:r>
              <a:rPr lang="nl-NL" dirty="0" smtClean="0"/>
              <a:t>Kijk door de microscoop. Draai langzaam met de grote schroef de tafel omlaag tot je beeld scherp is.</a:t>
            </a:r>
          </a:p>
          <a:p>
            <a:r>
              <a:rPr lang="nl-NL" dirty="0" smtClean="0"/>
              <a:t>Draai aan de kleine schroef om het beeld nog scherper te krijgen.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gebruik je de microscoop</a:t>
            </a:r>
            <a:br>
              <a:rPr lang="nl-NL" dirty="0" smtClean="0"/>
            </a:br>
            <a:r>
              <a:rPr lang="nl-NL" dirty="0" smtClean="0"/>
              <a:t>Bs.3, afb.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3. Een grotere vergroting gebruiken</a:t>
            </a:r>
          </a:p>
          <a:p>
            <a:r>
              <a:rPr lang="nl-NL" dirty="0" smtClean="0"/>
              <a:t>Kom </a:t>
            </a:r>
            <a:r>
              <a:rPr lang="nl-NL" u="sng" dirty="0" smtClean="0"/>
              <a:t>niet</a:t>
            </a:r>
            <a:r>
              <a:rPr lang="nl-NL" dirty="0" smtClean="0"/>
              <a:t> meer aan de grote schroef, laat de tafel staan zoals hij staat!!</a:t>
            </a:r>
          </a:p>
          <a:p>
            <a:r>
              <a:rPr lang="nl-NL" dirty="0" smtClean="0"/>
              <a:t>Draai voorzichtig het volgende objectief boven het preparaat (tot de klik) </a:t>
            </a:r>
          </a:p>
          <a:p>
            <a:r>
              <a:rPr lang="nl-NL" dirty="0" smtClean="0"/>
              <a:t>Eén stap tegelijk: (4x </a:t>
            </a:r>
            <a:r>
              <a:rPr lang="nl-NL" dirty="0" smtClean="0">
                <a:sym typeface="Wingdings" pitchFamily="2" charset="2"/>
              </a:rPr>
              <a:t> 10x  of  10x  40x)</a:t>
            </a:r>
          </a:p>
          <a:p>
            <a:r>
              <a:rPr lang="nl-NL" dirty="0" smtClean="0">
                <a:sym typeface="Wingdings" pitchFamily="2" charset="2"/>
              </a:rPr>
              <a:t>Stel scherp door aan de kleine schroef te draaien</a:t>
            </a:r>
            <a:endParaRPr lang="nl-N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342</Words>
  <Application>Microsoft Office PowerPoint</Application>
  <PresentationFormat>Diavoorstelling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Module</vt:lpstr>
      <vt:lpstr>Bs.2+3: Microscoop en  Microscopie</vt:lpstr>
      <vt:lpstr>Verschillende soorten microscopen </vt:lpstr>
      <vt:lpstr>Licht microscoop</vt:lpstr>
      <vt:lpstr>Onderdelen microscoop</vt:lpstr>
      <vt:lpstr>Vergrotingen</vt:lpstr>
      <vt:lpstr>Maak opdracht 7 + 8 Ook het werkblad</vt:lpstr>
      <vt:lpstr>Hoe gebruik je de microscoop</vt:lpstr>
      <vt:lpstr>Hoe gebruik je de microscoop  Bs.3: afb.10</vt:lpstr>
      <vt:lpstr>Hoe gebruik je de microscoop Bs.3, afb. 11</vt:lpstr>
      <vt:lpstr>Hoe gebruik je de microscoop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Bs.2: de microscoop</dc:title>
  <dc:creator>Sandra Sloot</dc:creator>
  <cp:lastModifiedBy>Sandra Sloot</cp:lastModifiedBy>
  <cp:revision>16</cp:revision>
  <dcterms:created xsi:type="dcterms:W3CDTF">2016-01-18T11:01:48Z</dcterms:created>
  <dcterms:modified xsi:type="dcterms:W3CDTF">2016-01-18T13:00:58Z</dcterms:modified>
</cp:coreProperties>
</file>